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66" r:id="rId9"/>
    <p:sldId id="267" r:id="rId10"/>
    <p:sldId id="259" r:id="rId11"/>
    <p:sldId id="268" r:id="rId12"/>
    <p:sldId id="269" r:id="rId13"/>
    <p:sldId id="270" r:id="rId14"/>
    <p:sldId id="271" r:id="rId15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81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83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887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84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96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555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101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135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10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2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3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15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7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43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89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36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1959A26-A136-4767-B8BB-73E2B9FB63AE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8B4C9487-2128-4ACA-B5CC-ACD1F04B41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28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655" y="609600"/>
            <a:ext cx="10926618" cy="5578763"/>
          </a:xfrm>
        </p:spPr>
        <p:txBody>
          <a:bodyPr>
            <a:normAutofit/>
          </a:bodyPr>
          <a:lstStyle/>
          <a:p>
            <a:pPr algn="ctr"/>
            <a:r>
              <a:rPr lang="ru-RU" b="1" i="1" dirty="0"/>
              <a:t>«Справедливый переход к устойчивому образу жизни»</a:t>
            </a:r>
          </a:p>
          <a:p>
            <a:pPr algn="ctr"/>
            <a:endParaRPr lang="ru-RU" b="1" i="1" dirty="0"/>
          </a:p>
          <a:p>
            <a:pPr algn="ctr"/>
            <a:r>
              <a:rPr lang="ru-RU" b="1" i="1" dirty="0"/>
              <a:t>В России ежегодно 15 марта отмечается всемирный день потребителей, в 2025 году, Международной Федерацией потребительских организаций определен девиз: «Справедливый переход к устойчивому образу жизни». </a:t>
            </a:r>
          </a:p>
          <a:p>
            <a:pPr algn="ctr"/>
            <a:endParaRPr lang="ru-RU" b="1" i="1" dirty="0" smtClean="0"/>
          </a:p>
          <a:p>
            <a:pPr algn="ctr"/>
            <a:r>
              <a:rPr lang="ru-RU" b="1" i="1" dirty="0" smtClean="0"/>
              <a:t>Устойчивый </a:t>
            </a:r>
            <a:r>
              <a:rPr lang="ru-RU" b="1" i="1" dirty="0"/>
              <a:t>образ жизни – это подход, который сосредоточен на осознанном потреблении, стремлении к минимизации ухудшения состояния окружающей среды, вследствие потребления человеком продуктов и ресурсов</a:t>
            </a:r>
            <a:r>
              <a:rPr lang="ru-RU" b="1" i="1" dirty="0" smtClean="0"/>
              <a:t>.</a:t>
            </a:r>
          </a:p>
          <a:p>
            <a:pPr algn="ctr"/>
            <a:endParaRPr lang="ru-RU" b="1" i="1" dirty="0"/>
          </a:p>
          <a:p>
            <a:pPr algn="ctr"/>
            <a:r>
              <a:rPr lang="ru-RU" b="1" i="1" dirty="0"/>
              <a:t>Разумное потребление - путь к устойчивому образу жизни. Оно представляет собой концепцию потребления ресурсов и товаров с учетом их воздействия на окружающую среду, социальные аспекты и личное благополучие. Этот подход нацелен на минимизацию отрицательного воздействия человеческой деятельности на планету и на создание более сбалансированного и устойчивого образа жизни и улучшить условия для будущих поколений.</a:t>
            </a:r>
          </a:p>
          <a:p>
            <a:pPr algn="ctr"/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456472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6146" y="1081619"/>
            <a:ext cx="8761413" cy="706964"/>
          </a:xfrm>
        </p:spPr>
        <p:txBody>
          <a:bodyPr/>
          <a:lstStyle/>
          <a:p>
            <a:pPr algn="ctr"/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-эколого-экономическая система (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СЭЭС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3" y="2908990"/>
            <a:ext cx="4874653" cy="2665618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развития всех трех составляющих является взаимосвязанным и взаимообусловленным, поэтому должен рассматриваться в единстве. То есть, целесообразно рассматривать процесс развития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-эколого-экономической системы (СЭЭС), состоящей из трех подсистем: экологической, социальной и экономической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ÐÐ°ÑÑÐ¸Ð½ÐºÐ¸ Ð¿Ð¾ Ð·Ð°Ð¿ÑÐ¾ÑÑ Ð²Ð¾Ð·Ð½Ð¸ÐºÐ½Ð¾Ð²ÐµÐ½Ð¸Ðµ ÐºÐ¾Ð½ÑÐµÐ¿ÑÐ¸Ð¸ ÑÑÑÐ¾Ð¹ÑÐ¸Ð²Ð¾Ð³Ð¾ ÑÐ°Ð·Ð²Ð¸Ñ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847" y="2603499"/>
            <a:ext cx="3813274" cy="3380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96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Уровень устойчивости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3" y="2277575"/>
            <a:ext cx="10225251" cy="18417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трех подсистем (экологической, экономической и социальной), составляющих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-эколого-экономическую систему, не является одинаковой. Наибольшей устойчивостью обладает экологическая система, наименьшей - экономическая. Когда мы выбираем приоритетами развития экономические цели, мы ставим всю систему в неустойчивое состояние. И только при переходе на экологические приоритеты развития и подчинении экономических целей социальным интересам, мы переводим систему в состояние устойчивости, т.е. устойчивого развития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Неустойчивое состояние 						Устойчивое состояние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http://www.ihst.ru/~biosphere/03-2/concept.files/fig1-concep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590" y="4359292"/>
            <a:ext cx="3307008" cy="236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www.ihst.ru/~biosphere/03-2/concept.files/fig2-concep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081" y="4394187"/>
            <a:ext cx="3010371" cy="233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70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503055"/>
            <a:ext cx="10048755" cy="4073236"/>
          </a:xfrm>
        </p:spPr>
        <p:txBody>
          <a:bodyPr>
            <a:normAutofit/>
          </a:bodyPr>
          <a:lstStyle/>
          <a:p>
            <a:r>
              <a:rPr lang="ru-RU" dirty="0"/>
              <a:t>Одна из проблем общепланетарного масштаба, которая требует формирования у граждан сознательного потребительского поведения – рациональное потребление.</a:t>
            </a:r>
          </a:p>
          <a:p>
            <a:r>
              <a:rPr lang="ru-RU" dirty="0"/>
              <a:t>«Рациональное потребление» подразумевает экономное использование природных ресурсов в рамках удовлетворения только лишь необходимых потребностей.</a:t>
            </a:r>
          </a:p>
          <a:p>
            <a:r>
              <a:rPr lang="ru-RU" dirty="0"/>
              <a:t>«Рациональный потребитель» - человек, заботящийся о своем здоровье, об экологической безопасности товаров (услуг), о благополучии человечества в целом. Покупая товар, среднестатистический потребитель думает о том, чем эта вещь его порадует, а рациональный – где эта вещь окажется после того, когда перестанет быть нужной.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673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4764" y="2493818"/>
            <a:ext cx="9365672" cy="404552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Порядок приобретения товара «рациональным» потребителем.</a:t>
            </a:r>
          </a:p>
          <a:p>
            <a:pPr>
              <a:buFontTx/>
              <a:buChar char="-"/>
            </a:pPr>
            <a:r>
              <a:rPr lang="ru-RU" b="1" dirty="0" smtClean="0"/>
              <a:t>При </a:t>
            </a:r>
            <a:r>
              <a:rPr lang="ru-RU" b="1" dirty="0"/>
              <a:t>выборе конкретного товара потребитель может заранее ознакомиться с информацией об изготовителе, реализуемой им продукции, с составом продукции (продукты питания; одежда; обувь, косметика и т.п.), условиях хранения и эксплуатации, потребительских свойствах, и главное – условиях утилизации</a:t>
            </a:r>
            <a:r>
              <a:rPr lang="ru-RU" b="1" dirty="0" smtClean="0"/>
              <a:t>.</a:t>
            </a:r>
          </a:p>
          <a:p>
            <a:pPr>
              <a:buFontTx/>
              <a:buChar char="-"/>
            </a:pPr>
            <a:r>
              <a:rPr lang="ru-RU" b="1" dirty="0"/>
              <a:t>- При покупке бытовой техники или любого товара, предполагающего длительную эксплуатацию (мебель, бытовая техника и т.п.), потребитель может сделать выбор в пользу товаров, на которые установлены более длительные гарантийные сроки, сроки службы.</a:t>
            </a:r>
          </a:p>
          <a:p>
            <a:pPr>
              <a:buFontTx/>
              <a:buChar char="-"/>
            </a:pPr>
            <a:r>
              <a:rPr lang="ru-RU" b="1" dirty="0"/>
              <a:t>- В случае приобретения товара для однократного использования лучше ознакомиться с предложениями об аренде/ прокате необходимой вещи.</a:t>
            </a:r>
          </a:p>
          <a:p>
            <a:pPr>
              <a:buFontTx/>
              <a:buChar char="-"/>
            </a:pPr>
            <a:r>
              <a:rPr lang="ru-RU" b="1" dirty="0"/>
              <a:t>- При приобретении продуктов питания важно оценивать количество приобретаемой продукции.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3392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Рекомендации как стать рациональным потребителем:</a:t>
            </a:r>
          </a:p>
          <a:p>
            <a:pPr marL="0" indent="0">
              <a:buNone/>
            </a:pPr>
            <a:r>
              <a:rPr lang="ru-RU" dirty="0"/>
              <a:t>- Не покупать лишнего;</a:t>
            </a:r>
          </a:p>
          <a:p>
            <a:pPr marL="0" indent="0">
              <a:buNone/>
            </a:pPr>
            <a:r>
              <a:rPr lang="ru-RU" dirty="0"/>
              <a:t>- Изучать информацию об изготовителе, о характеристиках товара до его приобретения;</a:t>
            </a:r>
          </a:p>
          <a:p>
            <a:pPr marL="0" indent="0">
              <a:buNone/>
            </a:pPr>
            <a:r>
              <a:rPr lang="ru-RU" dirty="0"/>
              <a:t>- Ставить в приоритет возобновляемые ресурсы;</a:t>
            </a:r>
          </a:p>
          <a:p>
            <a:pPr marL="0" indent="0">
              <a:buNone/>
            </a:pPr>
            <a:r>
              <a:rPr lang="ru-RU" dirty="0"/>
              <a:t>- Использовать товары с длительным сроком службы;</a:t>
            </a:r>
          </a:p>
          <a:p>
            <a:pPr marL="0" indent="0">
              <a:buNone/>
            </a:pPr>
            <a:r>
              <a:rPr lang="ru-RU" dirty="0"/>
              <a:t>- Арендовать, а не покупать;</a:t>
            </a:r>
          </a:p>
          <a:p>
            <a:pPr marL="0" indent="0">
              <a:buNone/>
            </a:pPr>
            <a:r>
              <a:rPr lang="ru-RU" dirty="0"/>
              <a:t>- Чинить, а не выбрасывать;</a:t>
            </a:r>
          </a:p>
          <a:p>
            <a:pPr marL="0" indent="0">
              <a:buNone/>
            </a:pPr>
            <a:r>
              <a:rPr lang="ru-RU" dirty="0"/>
              <a:t>- Сортировать отходы.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35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0744" y="982721"/>
            <a:ext cx="8761413" cy="706964"/>
          </a:xfrm>
        </p:spPr>
        <p:txBody>
          <a:bodyPr/>
          <a:lstStyle/>
          <a:p>
            <a:pPr algn="ctr"/>
            <a:r>
              <a:rPr lang="ru-RU" sz="2400" dirty="0"/>
              <a:t>КОНЦЕПЦИЯ УСТОЙЧИВОГО РАЗВИТИЯ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0512" y="2268520"/>
            <a:ext cx="9872166" cy="375203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экологических проблем человечества сегодня связывают с понятием "Устойчивое развитие". 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i="1" dirty="0" smtClean="0"/>
              <a:t>Что </a:t>
            </a:r>
            <a:r>
              <a:rPr lang="ru-RU" sz="2000" i="1" dirty="0"/>
              <a:t>такое "устойчивое развитие"? </a:t>
            </a:r>
            <a:endParaRPr lang="ru-RU" sz="2000" i="1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i="1" dirty="0" smtClean="0"/>
              <a:t>Почему </a:t>
            </a:r>
            <a:r>
              <a:rPr lang="ru-RU" sz="2000" i="1" dirty="0"/>
              <a:t>в мире сложилась ситуация необходимости пересмотра дальнейшего пути развития? </a:t>
            </a:r>
            <a:endParaRPr lang="en-US" sz="2000" i="1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i="1" dirty="0" smtClean="0"/>
              <a:t>Что </a:t>
            </a:r>
            <a:r>
              <a:rPr lang="ru-RU" sz="2000" i="1" dirty="0"/>
              <a:t>же привело к возникновению концепции устойчивого развития</a:t>
            </a:r>
            <a:r>
              <a:rPr lang="ru-RU" sz="2000" dirty="0"/>
              <a:t>? </a:t>
            </a:r>
            <a:endParaRPr lang="en-US" sz="2000" dirty="0" smtClean="0"/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чтобы ответить на эти вопросы необходимо обратиться к истории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marL="0" indent="0" algn="just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возникновению концепции устойчивого развития привели предпосылки, которые условно можно подразделить на социально-экономические и экологические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089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0755" y="1118524"/>
            <a:ext cx="8761413" cy="706964"/>
          </a:xfrm>
        </p:spPr>
        <p:txBody>
          <a:bodyPr/>
          <a:lstStyle/>
          <a:p>
            <a:pPr algn="ctr"/>
            <a:r>
              <a:rPr lang="ru-RU" sz="2400" dirty="0"/>
              <a:t>Социально-экономические предпосылки возникновения концепции устойчивого </a:t>
            </a:r>
            <a:r>
              <a:rPr lang="ru-RU" sz="2400" dirty="0" smtClean="0"/>
              <a:t>развития: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368109"/>
            <a:ext cx="8761412" cy="4177545"/>
          </a:xfrm>
        </p:spPr>
        <p:txBody>
          <a:bodyPr>
            <a:normAutofit/>
          </a:bodyPr>
          <a:lstStyle/>
          <a:p>
            <a:pPr lvl="0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Господство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"философии потребления".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протяжении многих веков человечество придерживалось "ресурсного" пути развития, господствовали принципы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- царь природы"; 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потребление ради процветания".</a:t>
            </a:r>
            <a:b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истории своего развития человечество использовало окружающую природную среду в качестве 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 ресурсов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для удовлетворения своих возрастающих потребностей.</a:t>
            </a:r>
          </a:p>
          <a:p>
            <a:pPr lvl="0" algn="just"/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Господство </a:t>
            </a:r>
            <a:r>
              <a:rPr lang="ru-RU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ресурсоразрушающих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технологий,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которое определялось:</a:t>
            </a:r>
            <a:b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приоритетом экономической выгоды; 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иллюзией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неисчерпаемости ресурсного потенциала.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89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КОНЦЕПЦИЯ УСТОЙЧИВОГО РАЗВИТИЯ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9109" y="2390115"/>
            <a:ext cx="8761412" cy="3738327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Ответом человечеству на принципы и характер взаимоотношений в социально-экономической сфере и системе "Природа - Человечество" было возникновение глобальных экологических проблем, кризисов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нарастание экологических кризисов и катастроф антропогенного происхождения явилось причиной появления первых работ ученых, которые пытались обратить внимание общественности, государств на необходимость пересмотреть взаимоотношения Человечества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Природы.</a:t>
            </a:r>
          </a:p>
        </p:txBody>
      </p:sp>
    </p:spTree>
    <p:extLst>
      <p:ext uri="{BB962C8B-B14F-4D97-AF65-F5344CB8AC3E}">
        <p14:creationId xmlns:p14="http://schemas.microsoft.com/office/powerpoint/2010/main" val="154467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 ООН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Стокгольме, 1972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4253" y="2325589"/>
            <a:ext cx="8761412" cy="1549294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попыткой изменить ситуацию явилась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 ООН в Стокгольме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1972 г.)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показала, что в мире существуют противоречия во взглядах на процесс развития у индустриально развитых и развивающихся государств: одни хотели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проведения работ по очищению планеты, другие - экономического развития, преодоления бедности. </a:t>
            </a:r>
          </a:p>
        </p:txBody>
      </p:sp>
      <p:pic>
        <p:nvPicPr>
          <p:cNvPr id="6146" name="Picture 2" descr="http://player.myshared.ru/32/1317756/slides/slide_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030" r="50002" b="355"/>
          <a:stretch/>
        </p:blipFill>
        <p:spPr bwMode="auto">
          <a:xfrm>
            <a:off x="1833963" y="4133327"/>
            <a:ext cx="3809843" cy="24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player.myshared.ru/32/1317756/slides/slide_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63" t="57030" r="2239" b="355"/>
          <a:stretch/>
        </p:blipFill>
        <p:spPr bwMode="auto">
          <a:xfrm>
            <a:off x="6785376" y="4133327"/>
            <a:ext cx="3520289" cy="24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29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Устойчивое развитие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5" y="2603500"/>
            <a:ext cx="9826898" cy="2122409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1983 году была создана Международная комиссия по окружающей среде и развитию (МКОСР), большой заслугой которой явилось понимание необходимости объединения направления развития обеих групп государств: только в процессе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преодоления отсталости становится возможным выход из кризисной ситуации. В результате родилось понятие "экологическое развитие", которое в докладе "Наше общее будущее" определяется как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или, в русском переводе,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"устойчивое развитие" (УР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ÐÐ°ÑÑÐ¸Ð½ÐºÐ¸ Ð¿Ð¾ Ð·Ð°Ð¿ÑÐ¾ÑÑ ÐÐµÐ¶Ð´ÑÐ½Ð°ÑÐ¾Ð´Ð½Ð°Ñ ÐºÐ¾Ð¼Ð¸ÑÑÐ¸Ñ Ð¿Ð¾ Ð¾ÐºÑÑÐ¶Ð°ÑÑÐµÐ¹ ÑÑÐµÐ´Ðµ Ð¸ ÑÐ°Ð·Ð²Ð¸ÑÐ¸Ñ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636" y="4508233"/>
            <a:ext cx="2985535" cy="1992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02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1702" y="1263378"/>
            <a:ext cx="8761413" cy="706964"/>
          </a:xfrm>
        </p:spPr>
        <p:txBody>
          <a:bodyPr/>
          <a:lstStyle/>
          <a:p>
            <a:pPr algn="ctr"/>
            <a:r>
              <a:rPr lang="ru-RU" dirty="0"/>
              <a:t>Представления о возможных путях развития цивилизации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97267" cy="10359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время все многообразие представлений о возможных путях дальнейшего развития цивилизации условно можно подразделить на 3 группы: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биоцентризм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антропоцентризм и устойчивое развитие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15837"/>
              </p:ext>
            </p:extLst>
          </p:nvPr>
        </p:nvGraphicFramePr>
        <p:xfrm>
          <a:off x="1581315" y="3639493"/>
          <a:ext cx="8543925" cy="3011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4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6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6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Пути развития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Биоцентризм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Устойчивое развитие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Антропоцентризм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Основной принцип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Человек для биосферы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Человечество + биосфера = гармонизация отношений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Биосфера для человека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Господствующая философия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Биосфера - единая самоорганизующаяся система. Человечество - часть биосферы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Развитие человечества в согласии с законами развития биосферы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Биосфера - источник ресурсов для удовлетворения возрастающих потребностей человечества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Пути достижения целей развития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«Назад к природе». Предоставление биосфере возможности восстановления своих функций путем отказа от благ цивилизации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Осознанные ограничения на потребление ресурсов биосферы. Удовлетворение потребностей с учетом возможностей биосферы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Обеспечение «процветания» человечества за счет технологического и технического прогресса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026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Устойчивое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8575" y="2350003"/>
            <a:ext cx="8761412" cy="34163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при раскрытии понятия устойчивого развития выделяются 2 ключевых аспекта:</a:t>
            </a:r>
          </a:p>
          <a:p>
            <a:pPr lvl="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человечества, т.е. удовлетворение основных, наиболее важных, жизнеобеспечивающих потребностей;</a:t>
            </a:r>
          </a:p>
          <a:p>
            <a:pPr lvl="0"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потребностей исходя из возможностей окружающей природной среды их удовлетворить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существуют многочисленные варианты определения понятия устойчивого развития, каждый из которых вносит свой вклад в конкретизацию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термина. Одним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наиболее удачных является определение, данное МКОСР, которое определяет понятие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"устойчивое развитие" как развитие, которое удовлетворяет потребности ныне живущих поколений, без ущерба для удовлетворения потребностей будущих поколений.</a:t>
            </a:r>
          </a:p>
          <a:p>
            <a:pPr marL="0" lv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150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Что же может быть устойчивым?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1704" y="2322842"/>
            <a:ext cx="8761412" cy="40507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Говоря об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устойчивом развитии мы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понимать: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именно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развиваться устойчиво?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общество, экономическая система, окружающая природная среда.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частности, устойчивое развитие 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окружающей природной среды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подразумевает собой чистый воздух, воду, почву, действующие природные системы, т.е. сохранение способности природы к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самовосстановлению.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социальной 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точки зрения устойчивое развитие предполагает объединение всех социальных, этнических, возрастных групп для участия в управлении развитием территории; справедливое распределение работы, дохода, социальных благ, обеспечение безопасности 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 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системы включает в себя использование эффективных методов ведения хозяйства (во всех отраслях промышленности и сельского хозяйства), направленных на повышение 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ресурсов. Это ресурсосберегающие технологии, товары и услуги высокого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438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285</TotalTime>
  <Words>842</Words>
  <Application>Microsoft Office PowerPoint</Application>
  <PresentationFormat>Широкоэкранный</PresentationFormat>
  <Paragraphs>77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Ион (конференц-зал)</vt:lpstr>
      <vt:lpstr>Презентация PowerPoint</vt:lpstr>
      <vt:lpstr>КОНЦЕПЦИЯ УСТОЙЧИВОГО РАЗВИТИЯ</vt:lpstr>
      <vt:lpstr>Социально-экономические предпосылки возникновения концепции устойчивого развития:</vt:lpstr>
      <vt:lpstr>КОНЦЕПЦИЯ УСТОЙЧИВОГО РАЗВИТИЯ</vt:lpstr>
      <vt:lpstr>Конференция ООН в Стокгольме, 1972</vt:lpstr>
      <vt:lpstr>Устойчивое развитие</vt:lpstr>
      <vt:lpstr>Представления о возможных путях развития цивилизации </vt:lpstr>
      <vt:lpstr>Устойчивое развитие</vt:lpstr>
      <vt:lpstr>Что же может быть устойчивым? </vt:lpstr>
      <vt:lpstr>Социо-эколого-экономическая система (СЭЭС)</vt:lpstr>
      <vt:lpstr>Уровень устойчивости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УСТОЙЧИВОГО РАЗВИТИЯ</dc:title>
  <dc:creator>anton konoalo</dc:creator>
  <cp:lastModifiedBy>Алина В. Шипилова</cp:lastModifiedBy>
  <cp:revision>11</cp:revision>
  <cp:lastPrinted>2025-03-03T10:09:41Z</cp:lastPrinted>
  <dcterms:created xsi:type="dcterms:W3CDTF">2018-04-12T03:13:12Z</dcterms:created>
  <dcterms:modified xsi:type="dcterms:W3CDTF">2025-03-03T13:09:14Z</dcterms:modified>
</cp:coreProperties>
</file>